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4"/>
  </p:sldMasterIdLst>
  <p:sldIdLst>
    <p:sldId id="256" r:id="rId5"/>
    <p:sldId id="258" r:id="rId6"/>
    <p:sldId id="260" r:id="rId7"/>
    <p:sldId id="261" r:id="rId8"/>
    <p:sldId id="264" r:id="rId9"/>
    <p:sldId id="263" r:id="rId10"/>
    <p:sldId id="262" r:id="rId11"/>
    <p:sldId id="266" r:id="rId12"/>
    <p:sldId id="271" r:id="rId13"/>
    <p:sldId id="270" r:id="rId14"/>
    <p:sldId id="268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A4A4A"/>
    <a:srgbClr val="6E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DAA08-FB0E-4C2E-8C37-E845BF09A41E}" v="112" dt="2020-10-24T19:07:24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700" autoAdjust="0"/>
  </p:normalViewPr>
  <p:slideViewPr>
    <p:cSldViewPr snapToGrid="0">
      <p:cViewPr varScale="1">
        <p:scale>
          <a:sx n="114" d="100"/>
          <a:sy n="114" d="100"/>
        </p:scale>
        <p:origin x="69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7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7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69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2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0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1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1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9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4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46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1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gif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-83899" y="260059"/>
            <a:ext cx="12359798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Laplacian pyramid-based complex neural network learning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 for fast MR imaging</a:t>
            </a:r>
          </a:p>
        </p:txBody>
      </p:sp>
      <p:pic>
        <p:nvPicPr>
          <p:cNvPr id="253" name="Immagine 252" descr="Immagine che contiene persona, interni, computer, portatile&#10;&#10;Descrizione generata automaticamente">
            <a:extLst>
              <a:ext uri="{FF2B5EF4-FFF2-40B4-BE49-F238E27FC236}">
                <a16:creationId xmlns:a16="http://schemas.microsoft.com/office/drawing/2014/main" id="{FC65D79E-1BD8-4646-9B30-0F7F6FF71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00" y="1539593"/>
            <a:ext cx="6934599" cy="3778814"/>
          </a:xfrm>
          <a:prstGeom prst="rect">
            <a:avLst/>
          </a:prstGeom>
        </p:spPr>
      </p:pic>
      <p:sp>
        <p:nvSpPr>
          <p:cNvPr id="277" name="Rettangolo 276">
            <a:extLst>
              <a:ext uri="{FF2B5EF4-FFF2-40B4-BE49-F238E27FC236}">
                <a16:creationId xmlns:a16="http://schemas.microsoft.com/office/drawing/2014/main" id="{66BBCA7F-D93A-4718-8E41-CA1E202E3AF0}"/>
              </a:ext>
            </a:extLst>
          </p:cNvPr>
          <p:cNvSpPr/>
          <p:nvPr/>
        </p:nvSpPr>
        <p:spPr>
          <a:xfrm>
            <a:off x="-83900" y="6028554"/>
            <a:ext cx="12359798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Ketbjano Vocaj – Matteo Russo – Paolo Tarantino</a:t>
            </a:r>
          </a:p>
        </p:txBody>
      </p:sp>
    </p:spTree>
    <p:extLst>
      <p:ext uri="{BB962C8B-B14F-4D97-AF65-F5344CB8AC3E}">
        <p14:creationId xmlns:p14="http://schemas.microsoft.com/office/powerpoint/2010/main" val="4205219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87B4A02-4C62-4DEC-8FE5-7ECB5A4A8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78" y="1733175"/>
            <a:ext cx="1905266" cy="412490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9FE20C5-DDB8-4B51-A4E9-C394FA830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72" y="1714123"/>
            <a:ext cx="1829055" cy="414395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5199ED2-370E-4808-A823-692D9B224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155" y="1714122"/>
            <a:ext cx="1810003" cy="4143953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ED9B3CE-179A-42E9-9965-56749D94C527}"/>
              </a:ext>
            </a:extLst>
          </p:cNvPr>
          <p:cNvSpPr/>
          <p:nvPr/>
        </p:nvSpPr>
        <p:spPr>
          <a:xfrm>
            <a:off x="-83900" y="163864"/>
            <a:ext cx="12359798" cy="5693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1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Testing and Results (2)</a:t>
            </a:r>
          </a:p>
        </p:txBody>
      </p:sp>
    </p:spTree>
    <p:extLst>
      <p:ext uri="{BB962C8B-B14F-4D97-AF65-F5344CB8AC3E}">
        <p14:creationId xmlns:p14="http://schemas.microsoft.com/office/powerpoint/2010/main" val="205975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CF8B621-F745-4A37-8E03-2D495634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03" y="461101"/>
            <a:ext cx="9504394" cy="5935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9672464" y="6300804"/>
            <a:ext cx="265626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The end </a:t>
            </a:r>
            <a:r>
              <a:rPr lang="en-US" sz="2400" b="1" dirty="0">
                <a:solidFill>
                  <a:schemeClr val="bg1"/>
                </a:solidFill>
                <a:latin typeface="Copperplate Gothic Light" panose="020E0507020206020404" pitchFamily="34" charset="0"/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02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pic>
        <p:nvPicPr>
          <p:cNvPr id="10" name="Immagine 9" descr="Immagine che contiene sedendo, cavallo, gatto, inpiedi&#10;&#10;Descrizione generata automaticamente">
            <a:extLst>
              <a:ext uri="{FF2B5EF4-FFF2-40B4-BE49-F238E27FC236}">
                <a16:creationId xmlns:a16="http://schemas.microsoft.com/office/drawing/2014/main" id="{EF5CECAA-738D-4AC6-870F-BF3AEA055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74" y="844834"/>
            <a:ext cx="8373852" cy="4710292"/>
          </a:xfrm>
          <a:prstGeom prst="rect">
            <a:avLst/>
          </a:prstGeom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-83899" y="120359"/>
            <a:ext cx="1235979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dirty="0" err="1">
                <a:latin typeface="Copperplate Gothic Light" panose="020E0507020206020404" pitchFamily="34" charset="0"/>
              </a:rPr>
              <a:t>Magnetic</a:t>
            </a:r>
            <a:r>
              <a:rPr lang="it-IT" sz="3200" dirty="0">
                <a:latin typeface="Copperplate Gothic Light" panose="020E0507020206020404" pitchFamily="34" charset="0"/>
              </a:rPr>
              <a:t> </a:t>
            </a:r>
            <a:r>
              <a:rPr lang="it-IT" sz="3200" dirty="0" err="1">
                <a:latin typeface="Copperplate Gothic Light" panose="020E0507020206020404" pitchFamily="34" charset="0"/>
              </a:rPr>
              <a:t>Resonance</a:t>
            </a:r>
            <a:r>
              <a:rPr lang="it-IT" sz="3200" dirty="0">
                <a:latin typeface="Copperplate Gothic Light" panose="020E0507020206020404" pitchFamily="34" charset="0"/>
              </a:rPr>
              <a:t> Imaging (MRI)</a:t>
            </a:r>
            <a:endParaRPr lang="en-US" sz="3100" b="1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55A86EB-25C3-4734-BF96-865107116684}"/>
              </a:ext>
            </a:extLst>
          </p:cNvPr>
          <p:cNvSpPr/>
          <p:nvPr/>
        </p:nvSpPr>
        <p:spPr>
          <a:xfrm>
            <a:off x="1909074" y="5285064"/>
            <a:ext cx="8373852" cy="15696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/>
              <a:t>From wikipedia.org: ”Magnetic resonance imaging (MRI) is a medical imaging technique used in radiology to form pictures of the anatomy and the physiological processes of the body”.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0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-83899" y="260059"/>
            <a:ext cx="12359798" cy="5693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1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Purposes and issues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C2A231C-5384-446E-8F86-8833134EBD44}"/>
              </a:ext>
            </a:extLst>
          </p:cNvPr>
          <p:cNvSpPr/>
          <p:nvPr/>
        </p:nvSpPr>
        <p:spPr>
          <a:xfrm>
            <a:off x="714521" y="2999960"/>
            <a:ext cx="10762958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Goal</a:t>
            </a:r>
            <a:r>
              <a:rPr lang="en-US" b="1" dirty="0">
                <a:solidFill>
                  <a:schemeClr val="bg1"/>
                </a:solidFill>
              </a:rPr>
              <a:t>: Find methodologies for reconstructing high-resolution images in a fast way.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4091D44-F9DB-4D47-9205-E2AE9C34787C}"/>
              </a:ext>
            </a:extLst>
          </p:cNvPr>
          <p:cNvSpPr/>
          <p:nvPr/>
        </p:nvSpPr>
        <p:spPr>
          <a:xfrm>
            <a:off x="714521" y="1714648"/>
            <a:ext cx="10762958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Issue: Scan time is the limiting factor on performance.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7381C35-4671-4AEE-ADA6-3D357998BEF2}"/>
              </a:ext>
            </a:extLst>
          </p:cNvPr>
          <p:cNvSpPr/>
          <p:nvPr/>
        </p:nvSpPr>
        <p:spPr>
          <a:xfrm>
            <a:off x="714521" y="4285272"/>
            <a:ext cx="10762958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Solution: </a:t>
            </a:r>
            <a:r>
              <a:rPr lang="en-US" sz="2000" b="1" dirty="0" err="1">
                <a:solidFill>
                  <a:schemeClr val="bg1"/>
                </a:solidFill>
              </a:rPr>
              <a:t>undersample</a:t>
            </a:r>
            <a:r>
              <a:rPr lang="en-US" sz="2000" b="1" dirty="0">
                <a:solidFill>
                  <a:schemeClr val="bg1"/>
                </a:solidFill>
              </a:rPr>
              <a:t> the k-space data.</a:t>
            </a:r>
          </a:p>
        </p:txBody>
      </p:sp>
    </p:spTree>
    <p:extLst>
      <p:ext uri="{BB962C8B-B14F-4D97-AF65-F5344CB8AC3E}">
        <p14:creationId xmlns:p14="http://schemas.microsoft.com/office/powerpoint/2010/main" val="237021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-83899" y="260059"/>
            <a:ext cx="12359798" cy="5693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1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K-space and </a:t>
            </a:r>
            <a:r>
              <a:rPr lang="en-US" sz="3100" b="1" dirty="0" err="1">
                <a:solidFill>
                  <a:schemeClr val="bg1"/>
                </a:solidFill>
                <a:latin typeface="Copperplate Gothic Light" panose="020E0507020206020404" pitchFamily="34" charset="0"/>
              </a:rPr>
              <a:t>Undersampling</a:t>
            </a:r>
            <a:endParaRPr lang="en-US" sz="3100" b="1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DA905C-0570-4D61-B0E9-3C43134AF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5" y="2398643"/>
            <a:ext cx="4759799" cy="20607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CA5768-11CC-4698-A21E-70149AA12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58" y="1528496"/>
            <a:ext cx="4344006" cy="380100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6223B10-3862-4636-90D6-A98A9EEB96C4}"/>
              </a:ext>
            </a:extLst>
          </p:cNvPr>
          <p:cNvSpPr/>
          <p:nvPr/>
        </p:nvSpPr>
        <p:spPr>
          <a:xfrm>
            <a:off x="338345" y="4636988"/>
            <a:ext cx="4759798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K-space and Fourier Transform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214B91E-22D0-4EB9-B438-CE525509381B}"/>
              </a:ext>
            </a:extLst>
          </p:cNvPr>
          <p:cNvSpPr/>
          <p:nvPr/>
        </p:nvSpPr>
        <p:spPr>
          <a:xfrm>
            <a:off x="7093858" y="5493585"/>
            <a:ext cx="4344006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Undersampling</a:t>
            </a:r>
            <a:r>
              <a:rPr lang="en-US" sz="2000" b="1" dirty="0">
                <a:solidFill>
                  <a:schemeClr val="bg1"/>
                </a:solidFill>
              </a:rPr>
              <a:t> procedure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5B5A5F6-B895-435C-BF9C-E0286ED1FB14}"/>
              </a:ext>
            </a:extLst>
          </p:cNvPr>
          <p:cNvCxnSpPr>
            <a:cxnSpLocks/>
          </p:cNvCxnSpPr>
          <p:nvPr/>
        </p:nvCxnSpPr>
        <p:spPr>
          <a:xfrm flipH="1">
            <a:off x="2172749" y="3632433"/>
            <a:ext cx="1080000" cy="0"/>
          </a:xfrm>
          <a:prstGeom prst="straightConnector1">
            <a:avLst/>
          </a:prstGeom>
          <a:ln w="9525" cap="flat" cmpd="sng" algn="ctr">
            <a:solidFill>
              <a:srgbClr val="6E6E6E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6BB6071-59B3-4B22-BFD5-9325641D7AF1}"/>
              </a:ext>
            </a:extLst>
          </p:cNvPr>
          <p:cNvSpPr txBox="1"/>
          <p:nvPr/>
        </p:nvSpPr>
        <p:spPr>
          <a:xfrm>
            <a:off x="2514517" y="3632433"/>
            <a:ext cx="396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4A4A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FT</a:t>
            </a:r>
            <a:endParaRPr lang="it-IT" sz="1200" b="1" dirty="0">
              <a:solidFill>
                <a:srgbClr val="4A4A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24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-83899" y="260059"/>
            <a:ext cx="12359798" cy="5693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1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Complex Laplacian Decomposition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C23D99E-D413-4987-8F26-090122049447}"/>
              </a:ext>
            </a:extLst>
          </p:cNvPr>
          <p:cNvSpPr/>
          <p:nvPr/>
        </p:nvSpPr>
        <p:spPr>
          <a:xfrm>
            <a:off x="537259" y="3312794"/>
            <a:ext cx="206857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Gaussian Pyramid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04065FF-1E64-40DD-B6BC-A9AE92E8A83F}"/>
              </a:ext>
            </a:extLst>
          </p:cNvPr>
          <p:cNvSpPr/>
          <p:nvPr/>
        </p:nvSpPr>
        <p:spPr>
          <a:xfrm>
            <a:off x="9586162" y="3312794"/>
            <a:ext cx="206857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Laplacian Pyramid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9064E6C-52E4-451D-8940-D276E398537D}"/>
              </a:ext>
            </a:extLst>
          </p:cNvPr>
          <p:cNvSpPr/>
          <p:nvPr/>
        </p:nvSpPr>
        <p:spPr>
          <a:xfrm>
            <a:off x="4476730" y="6243213"/>
            <a:ext cx="3238501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800" b="1" dirty="0"/>
              <a:t>L</a:t>
            </a:r>
            <a:r>
              <a:rPr lang="it-IT" sz="2800" b="1" baseline="-25000" dirty="0"/>
              <a:t>0</a:t>
            </a:r>
            <a:r>
              <a:rPr lang="it-IT" sz="2800" b="1" dirty="0"/>
              <a:t> = G</a:t>
            </a:r>
            <a:r>
              <a:rPr lang="it-IT" sz="2800" b="1" baseline="-25000" dirty="0"/>
              <a:t>0</a:t>
            </a:r>
            <a:r>
              <a:rPr lang="it-IT" sz="2800" b="1" dirty="0"/>
              <a:t> − G</a:t>
            </a:r>
            <a:r>
              <a:rPr lang="it-IT" sz="2800" b="1" baseline="-25000" dirty="0"/>
              <a:t>1</a:t>
            </a:r>
            <a:r>
              <a:rPr lang="it-IT" sz="2800" b="1" dirty="0"/>
              <a:t>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F790D76-D282-4D4A-95C2-57F25B168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82" y="1089495"/>
            <a:ext cx="5899821" cy="50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-83899" y="260059"/>
            <a:ext cx="12359798" cy="5693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1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Complex Laplacian Decomposition (2)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1452108-0D3D-4391-8711-2035D2FFC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94" y="1089505"/>
            <a:ext cx="5589812" cy="5217157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3C6BBCF9-CE90-4851-8AE5-398121581AD6}"/>
              </a:ext>
            </a:extLst>
          </p:cNvPr>
          <p:cNvSpPr/>
          <p:nvPr/>
        </p:nvSpPr>
        <p:spPr>
          <a:xfrm>
            <a:off x="616267" y="3275106"/>
            <a:ext cx="206857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Gaussian Pyramid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4D9997E-5EDE-4C05-AEC1-E79222375BA5}"/>
              </a:ext>
            </a:extLst>
          </p:cNvPr>
          <p:cNvSpPr/>
          <p:nvPr/>
        </p:nvSpPr>
        <p:spPr>
          <a:xfrm>
            <a:off x="9507154" y="3275105"/>
            <a:ext cx="206857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Laplacian Pyramid</a:t>
            </a:r>
          </a:p>
        </p:txBody>
      </p:sp>
    </p:spTree>
    <p:extLst>
      <p:ext uri="{BB962C8B-B14F-4D97-AF65-F5344CB8AC3E}">
        <p14:creationId xmlns:p14="http://schemas.microsoft.com/office/powerpoint/2010/main" val="169253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-83899" y="260059"/>
            <a:ext cx="12359798" cy="5693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1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Network’s Structure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2E1BD79-EE25-4AE2-9AA6-F9222001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44" y="4788063"/>
            <a:ext cx="7742610" cy="213256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03BCDAD-DAEE-4AB1-A676-04EA81E19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65" y="879507"/>
            <a:ext cx="7901568" cy="4072973"/>
          </a:xfrm>
          <a:prstGeom prst="roundRect">
            <a:avLst>
              <a:gd name="adj" fmla="val 988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872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-83899" y="260059"/>
            <a:ext cx="12359798" cy="5693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1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Training The Network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0334BF4-C471-4FBF-8D40-F641698F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1531"/>
            <a:ext cx="5415345" cy="3992594"/>
          </a:xfrm>
          <a:prstGeom prst="roundRect">
            <a:avLst>
              <a:gd name="adj" fmla="val 250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79F858-EE9A-42FF-B1EF-88038C373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64" y="1429668"/>
            <a:ext cx="4939580" cy="2398582"/>
          </a:xfrm>
          <a:prstGeom prst="roundRect">
            <a:avLst>
              <a:gd name="adj" fmla="val 214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89D0673-B26A-4A19-9C1E-F4681D4321AD}"/>
              </a:ext>
            </a:extLst>
          </p:cNvPr>
          <p:cNvSpPr/>
          <p:nvPr/>
        </p:nvSpPr>
        <p:spPr>
          <a:xfrm>
            <a:off x="7769382" y="1817656"/>
            <a:ext cx="206857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Training code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B41DD04-F8AA-4FB8-91F0-3FEBB580ACE1}"/>
              </a:ext>
            </a:extLst>
          </p:cNvPr>
          <p:cNvSpPr/>
          <p:nvPr/>
        </p:nvSpPr>
        <p:spPr>
          <a:xfrm>
            <a:off x="1895064" y="4030051"/>
            <a:ext cx="206857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Pre-training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F27066F-7957-4FF1-B4CF-90242B694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64" y="4539629"/>
            <a:ext cx="4939580" cy="13609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277E83C3-B122-44E9-B86F-3B6EACF76028}"/>
              </a:ext>
            </a:extLst>
          </p:cNvPr>
          <p:cNvSpPr/>
          <p:nvPr/>
        </p:nvSpPr>
        <p:spPr>
          <a:xfrm>
            <a:off x="1895063" y="6102416"/>
            <a:ext cx="206857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employed</a:t>
            </a:r>
          </a:p>
        </p:txBody>
      </p:sp>
    </p:spTree>
    <p:extLst>
      <p:ext uri="{BB962C8B-B14F-4D97-AF65-F5344CB8AC3E}">
        <p14:creationId xmlns:p14="http://schemas.microsoft.com/office/powerpoint/2010/main" val="255636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D4D8040-791F-4753-B822-F3DF1EA1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4" b="-1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45" name="Rettangolo 244">
            <a:extLst>
              <a:ext uri="{FF2B5EF4-FFF2-40B4-BE49-F238E27FC236}">
                <a16:creationId xmlns:a16="http://schemas.microsoft.com/office/drawing/2014/main" id="{99170B92-31F2-47E7-AC0B-87E2E000787F}"/>
              </a:ext>
            </a:extLst>
          </p:cNvPr>
          <p:cNvSpPr/>
          <p:nvPr/>
        </p:nvSpPr>
        <p:spPr>
          <a:xfrm>
            <a:off x="-83900" y="163864"/>
            <a:ext cx="12359798" cy="5693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100" b="1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Testing and Results</a:t>
            </a:r>
          </a:p>
        </p:txBody>
      </p:sp>
      <p:pic>
        <p:nvPicPr>
          <p:cNvPr id="8" name="Immagine 7" descr="Immagine che contiene monitor, elettronico, interni, sedendo&#10;&#10;Descrizione generata automaticamente">
            <a:extLst>
              <a:ext uri="{FF2B5EF4-FFF2-40B4-BE49-F238E27FC236}">
                <a16:creationId xmlns:a16="http://schemas.microsoft.com/office/drawing/2014/main" id="{19606A31-1F5A-4294-8458-E8FD26500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42" y="2569494"/>
            <a:ext cx="3123589" cy="2082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 descr="Immagine che contiene monitor, interni, elettronico, sedendo&#10;&#10;Descrizione generata automaticamente">
            <a:extLst>
              <a:ext uri="{FF2B5EF4-FFF2-40B4-BE49-F238E27FC236}">
                <a16:creationId xmlns:a16="http://schemas.microsoft.com/office/drawing/2014/main" id="{8B5347C1-D418-45BA-AB15-5F334DDBB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75" y="2569494"/>
            <a:ext cx="3122795" cy="2081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A5CB5D6-F61F-403B-A4F6-CA44E9CEC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680" y="5728055"/>
            <a:ext cx="3740633" cy="52322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D1FF452-C544-4341-841A-718986004F40}"/>
              </a:ext>
            </a:extLst>
          </p:cNvPr>
          <p:cNvSpPr/>
          <p:nvPr/>
        </p:nvSpPr>
        <p:spPr>
          <a:xfrm>
            <a:off x="1908332" y="4663881"/>
            <a:ext cx="2501277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Fully Sampled (target)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1C63336-E4CA-4889-9D6D-0BDCDE48040F}"/>
              </a:ext>
            </a:extLst>
          </p:cNvPr>
          <p:cNvSpPr/>
          <p:nvPr/>
        </p:nvSpPr>
        <p:spPr>
          <a:xfrm>
            <a:off x="8093546" y="4651278"/>
            <a:ext cx="206857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Network outputs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245F4F0-16F0-43A5-84FA-8C4CA31661DE}"/>
              </a:ext>
            </a:extLst>
          </p:cNvPr>
          <p:cNvSpPr/>
          <p:nvPr/>
        </p:nvSpPr>
        <p:spPr>
          <a:xfrm>
            <a:off x="5061708" y="6400749"/>
            <a:ext cx="206857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Results obtained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4475B86-3B32-4A47-A1B1-80D5FAF61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640" y="1000372"/>
            <a:ext cx="1029042" cy="1029042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F33B9803-C5EE-40AB-91BA-8245796F4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56" y="888911"/>
            <a:ext cx="2583323" cy="1331610"/>
          </a:xfrm>
          <a:prstGeom prst="roundRect">
            <a:avLst>
              <a:gd name="adj" fmla="val 988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A70F2540-73EC-45E5-9734-CEB102E9F9F6}"/>
              </a:ext>
            </a:extLst>
          </p:cNvPr>
          <p:cNvSpPr/>
          <p:nvPr/>
        </p:nvSpPr>
        <p:spPr>
          <a:xfrm>
            <a:off x="5961089" y="1318198"/>
            <a:ext cx="592414" cy="342900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8CC5B711-0078-4273-9A79-3B0915F59B61}"/>
              </a:ext>
            </a:extLst>
          </p:cNvPr>
          <p:cNvSpPr/>
          <p:nvPr/>
        </p:nvSpPr>
        <p:spPr>
          <a:xfrm rot="5400000">
            <a:off x="2884307" y="2212189"/>
            <a:ext cx="533707" cy="318612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1937B56D-3A00-4971-84FD-7D4C442A0204}"/>
              </a:ext>
            </a:extLst>
          </p:cNvPr>
          <p:cNvSpPr/>
          <p:nvPr/>
        </p:nvSpPr>
        <p:spPr>
          <a:xfrm rot="3060377">
            <a:off x="4570610" y="4949880"/>
            <a:ext cx="901364" cy="342900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8B7313C5-73E6-439A-BB6F-B63BD934D592}"/>
              </a:ext>
            </a:extLst>
          </p:cNvPr>
          <p:cNvSpPr/>
          <p:nvPr/>
        </p:nvSpPr>
        <p:spPr>
          <a:xfrm rot="7977050">
            <a:off x="6735761" y="4960439"/>
            <a:ext cx="901364" cy="342900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692325B-4EFF-47E7-9937-78841F2A8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045" y="1000371"/>
            <a:ext cx="1031045" cy="1029043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1823D1B-5FE6-4398-86C1-AC8F5383BC64}"/>
              </a:ext>
            </a:extLst>
          </p:cNvPr>
          <p:cNvSpPr/>
          <p:nvPr/>
        </p:nvSpPr>
        <p:spPr>
          <a:xfrm>
            <a:off x="3749601" y="1343443"/>
            <a:ext cx="955993" cy="342900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circolare 17">
            <a:extLst>
              <a:ext uri="{FF2B5EF4-FFF2-40B4-BE49-F238E27FC236}">
                <a16:creationId xmlns:a16="http://schemas.microsoft.com/office/drawing/2014/main" id="{D242ABB5-B57B-4BC0-8EB9-9E18CF07E3D7}"/>
              </a:ext>
            </a:extLst>
          </p:cNvPr>
          <p:cNvSpPr/>
          <p:nvPr/>
        </p:nvSpPr>
        <p:spPr>
          <a:xfrm rot="9164848">
            <a:off x="6307879" y="1979372"/>
            <a:ext cx="880724" cy="876247"/>
          </a:xfrm>
          <a:prstGeom prst="circularArrow">
            <a:avLst>
              <a:gd name="adj1" fmla="val 12023"/>
              <a:gd name="adj2" fmla="val 1142319"/>
              <a:gd name="adj3" fmla="val 3185800"/>
              <a:gd name="adj4" fmla="val 11817535"/>
              <a:gd name="adj5" fmla="val 22177"/>
            </a:avLst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3254C03-0A41-4E05-91D8-4AE71221C48C}"/>
              </a:ext>
            </a:extLst>
          </p:cNvPr>
          <p:cNvSpPr/>
          <p:nvPr/>
        </p:nvSpPr>
        <p:spPr>
          <a:xfrm>
            <a:off x="3745769" y="1130864"/>
            <a:ext cx="907664" cy="2000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</a:rPr>
              <a:t>Undersampling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3AFE08A-FF6E-4784-BFC4-DAE0EC8761CC}"/>
              </a:ext>
            </a:extLst>
          </p:cNvPr>
          <p:cNvSpPr/>
          <p:nvPr/>
        </p:nvSpPr>
        <p:spPr>
          <a:xfrm>
            <a:off x="5961089" y="2805468"/>
            <a:ext cx="1301090" cy="2616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Cascade loop</a:t>
            </a:r>
          </a:p>
        </p:txBody>
      </p:sp>
      <p:sp>
        <p:nvSpPr>
          <p:cNvPr id="2" name="Freccia curva 1">
            <a:extLst>
              <a:ext uri="{FF2B5EF4-FFF2-40B4-BE49-F238E27FC236}">
                <a16:creationId xmlns:a16="http://schemas.microsoft.com/office/drawing/2014/main" id="{30F38651-020F-49DE-BCA3-8168128DC366}"/>
              </a:ext>
            </a:extLst>
          </p:cNvPr>
          <p:cNvSpPr/>
          <p:nvPr/>
        </p:nvSpPr>
        <p:spPr>
          <a:xfrm rot="5400000">
            <a:off x="9487953" y="1709295"/>
            <a:ext cx="740011" cy="589748"/>
          </a:xfrm>
          <a:prstGeom prst="ben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78170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CA1DB303E429429C4292F4E78D9D16" ma:contentTypeVersion="2" ma:contentTypeDescription="Create a new document." ma:contentTypeScope="" ma:versionID="c47877ff87725ba8f2cf7fa45f038265">
  <xsd:schema xmlns:xsd="http://www.w3.org/2001/XMLSchema" xmlns:xs="http://www.w3.org/2001/XMLSchema" xmlns:p="http://schemas.microsoft.com/office/2006/metadata/properties" xmlns:ns3="4f789e2e-2ba4-409c-ad41-db0400d248d2" targetNamespace="http://schemas.microsoft.com/office/2006/metadata/properties" ma:root="true" ma:fieldsID="3956f2d137f2e845663b5c97cbc2e7d6" ns3:_="">
    <xsd:import namespace="4f789e2e-2ba4-409c-ad41-db0400d248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789e2e-2ba4-409c-ad41-db0400d24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791C01-E2CE-41D5-8AC5-38853BC468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B11B9-1D79-46F3-8019-858BBDF7D94A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4f789e2e-2ba4-409c-ad41-db0400d248d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80E9CAB-0040-48F4-A15B-DE8BCE76F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789e2e-2ba4-409c-ad41-db0400d248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TM03457452[[fn=Celestiale]]</Template>
  <TotalTime>342</TotalTime>
  <Words>159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Meiryo</vt:lpstr>
      <vt:lpstr>Calibri</vt:lpstr>
      <vt:lpstr>Copperplate Gothic Light</vt:lpstr>
      <vt:lpstr>Corbel</vt:lpstr>
      <vt:lpstr>ShojiVTI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Ketbjano Vocaj</dc:creator>
  <cp:lastModifiedBy>Ketbjano Vocaj</cp:lastModifiedBy>
  <cp:revision>19</cp:revision>
  <dcterms:created xsi:type="dcterms:W3CDTF">2020-10-23T09:00:13Z</dcterms:created>
  <dcterms:modified xsi:type="dcterms:W3CDTF">2020-10-29T17:00:30Z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0x01010075CA1DB303E429429C4292F4E78D9D16</vt:lpwstr>
  </property>
</Properties>
</file>